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Lst>
  <p:sldSz cy="6858000" cx="9144000"/>
  <p:notesSz cx="6858000" cy="9144000"/>
  <p:embeddedFontLst>
    <p:embeddedFont>
      <p:font typeface="Helvetica Neue"/>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17" roundtripDataSignature="AMtx7mijEpBbUkITJ6MylHSZTJrqLGqzn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64B75DF-9BB2-44F9-A3B3-E15A57245AD8}">
  <a:tblStyle styleId="{964B75DF-9BB2-44F9-A3B3-E15A57245AD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font" Target="fonts/HelveticaNeue-regular.fntdata"/><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font" Target="fonts/HelveticaNeue-italic.fntdata"/><Relationship Id="rId14" Type="http://schemas.openxmlformats.org/officeDocument/2006/relationships/font" Target="fonts/HelveticaNeue-bold.fntdata"/><Relationship Id="rId17" Type="http://customschemas.google.com/relationships/presentationmetadata" Target="metadata"/><Relationship Id="rId16" Type="http://schemas.openxmlformats.org/officeDocument/2006/relationships/font" Target="fonts/HelveticaNeue-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6" name="Google Shape;8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analogous to the combination of a safe</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Cryptographic keys must be random to be secure because if the attacker has information on which keys are more or less likely, it makes guessing the key easier. computers make guesses very quickly</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rngs typically used together</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Historic attempts at HRNG like lava lamps. its said that 10% of all internet data is encrypted by these lava lamps</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if you had a high resolution simulation of a coin toss, actually deterministic as all physical processes are. except...</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Australian national university, fluctuations in em field in a vacuum</a:t>
            </a:r>
            <a:endParaRPr sz="1600">
              <a:latin typeface="Helvetica Neue"/>
              <a:ea typeface="Helvetica Neue"/>
              <a:cs typeface="Helvetica Neue"/>
              <a:sym typeface="Helvetica Neue"/>
            </a:endParaRPr>
          </a:p>
          <a:p>
            <a:pPr indent="-330200" lvl="0" marL="457200" rtl="0" algn="l">
              <a:lnSpc>
                <a:spcPct val="115000"/>
              </a:lnSpc>
              <a:spcBef>
                <a:spcPts val="0"/>
              </a:spcBef>
              <a:spcAft>
                <a:spcPts val="0"/>
              </a:spcAft>
              <a:buSzPts val="1600"/>
              <a:buFont typeface="Helvetica Neue"/>
              <a:buChar char="●"/>
            </a:pPr>
            <a:r>
              <a:rPr lang="en-US" sz="1600">
                <a:latin typeface="Helvetica Neue"/>
                <a:ea typeface="Helvetica Neue"/>
                <a:cs typeface="Helvetica Neue"/>
                <a:sym typeface="Helvetica Neue"/>
              </a:rPr>
              <a:t>uses randomness extractor</a:t>
            </a:r>
            <a:endParaRPr sz="1600">
              <a:latin typeface="Helvetica Neue"/>
              <a:ea typeface="Helvetica Neue"/>
              <a:cs typeface="Helvetica Neue"/>
              <a:sym typeface="Helvetica Neue"/>
            </a:endParaRPr>
          </a:p>
        </p:txBody>
      </p:sp>
      <p:sp>
        <p:nvSpPr>
          <p:cNvPr id="93" name="Google Shape;93;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acec44dcb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 name="Google Shape;103;g7acec44dcb_0_49: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1300"/>
              <a:t>physically unpredictable by our known laws of science</a:t>
            </a:r>
            <a:endParaRPr sz="1300"/>
          </a:p>
          <a:p>
            <a:pPr indent="0" lvl="0" marL="0" rtl="0" algn="l">
              <a:lnSpc>
                <a:spcPct val="115000"/>
              </a:lnSpc>
              <a:spcBef>
                <a:spcPts val="0"/>
              </a:spcBef>
              <a:spcAft>
                <a:spcPts val="0"/>
              </a:spcAft>
              <a:buNone/>
            </a:pPr>
            <a:r>
              <a:rPr lang="en-US" sz="1300"/>
              <a:t>not everyone has a qrng built in, our solution….</a:t>
            </a:r>
            <a:endParaRPr sz="1300"/>
          </a:p>
        </p:txBody>
      </p:sp>
      <p:sp>
        <p:nvSpPr>
          <p:cNvPr id="104" name="Google Shape;104;g7acec44dcb_0_49: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7acec44dcb_0_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3" name="Google Shape;113;g7acec44dcb_0_5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304800" lvl="0" marL="457200" rtl="0" algn="l">
              <a:lnSpc>
                <a:spcPct val="115000"/>
              </a:lnSpc>
              <a:spcBef>
                <a:spcPts val="0"/>
              </a:spcBef>
              <a:spcAft>
                <a:spcPts val="0"/>
              </a:spcAft>
              <a:buSzPts val="1200"/>
              <a:buChar char="●"/>
            </a:pPr>
            <a:r>
              <a:rPr lang="en-US"/>
              <a:t>Quantum computer in the cloud</a:t>
            </a:r>
            <a:endParaRPr/>
          </a:p>
          <a:p>
            <a:pPr indent="-304800" lvl="0" marL="457200" rtl="0" algn="l">
              <a:lnSpc>
                <a:spcPct val="115000"/>
              </a:lnSpc>
              <a:spcBef>
                <a:spcPts val="0"/>
              </a:spcBef>
              <a:spcAft>
                <a:spcPts val="0"/>
              </a:spcAft>
              <a:buSzPts val="1200"/>
              <a:buChar char="●"/>
            </a:pPr>
            <a:r>
              <a:rPr lang="en-US"/>
              <a:t>hadamard initialization, observing qubits</a:t>
            </a:r>
            <a:endParaRPr/>
          </a:p>
          <a:p>
            <a:pPr indent="-304800" lvl="0" marL="457200" rtl="0" algn="l">
              <a:lnSpc>
                <a:spcPct val="115000"/>
              </a:lnSpc>
              <a:spcBef>
                <a:spcPts val="0"/>
              </a:spcBef>
              <a:spcAft>
                <a:spcPts val="0"/>
              </a:spcAft>
              <a:buSzPts val="1200"/>
              <a:buChar char="●"/>
            </a:pPr>
            <a:r>
              <a:rPr lang="en-US"/>
              <a:t>puts qubit into superposition, built in gate</a:t>
            </a:r>
            <a:endParaRPr/>
          </a:p>
          <a:p>
            <a:pPr indent="-304800" lvl="0" marL="457200" rtl="0" algn="l">
              <a:lnSpc>
                <a:spcPct val="115000"/>
              </a:lnSpc>
              <a:spcBef>
                <a:spcPts val="0"/>
              </a:spcBef>
              <a:spcAft>
                <a:spcPts val="0"/>
              </a:spcAft>
              <a:buSzPts val="1200"/>
              <a:buChar char="●"/>
            </a:pPr>
            <a:r>
              <a:rPr lang="en-US"/>
              <a:t>observe qubit as 0 or 1</a:t>
            </a:r>
            <a:endParaRPr/>
          </a:p>
          <a:p>
            <a:pPr indent="-304800" lvl="0" marL="457200" rtl="0" algn="l">
              <a:lnSpc>
                <a:spcPct val="115000"/>
              </a:lnSpc>
              <a:spcBef>
                <a:spcPts val="0"/>
              </a:spcBef>
              <a:spcAft>
                <a:spcPts val="0"/>
              </a:spcAft>
              <a:buSzPts val="1200"/>
              <a:buChar char="●"/>
            </a:pPr>
            <a:r>
              <a:rPr lang="en-US"/>
              <a:t>nist, us department of commerce, de facto </a:t>
            </a:r>
            <a:r>
              <a:rPr lang="en-US"/>
              <a:t>cryptographic</a:t>
            </a:r>
            <a:r>
              <a:rPr lang="en-US"/>
              <a:t> rng standards test</a:t>
            </a:r>
            <a:endParaRPr/>
          </a:p>
        </p:txBody>
      </p:sp>
      <p:sp>
        <p:nvSpPr>
          <p:cNvPr id="114" name="Google Shape;114;g7acec44dcb_0_5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7acec44dcb_0_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7acec44dcb_0_6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317500" lvl="0" marL="342900" rtl="0" algn="l">
              <a:lnSpc>
                <a:spcPct val="115000"/>
              </a:lnSpc>
              <a:spcBef>
                <a:spcPts val="0"/>
              </a:spcBef>
              <a:spcAft>
                <a:spcPts val="0"/>
              </a:spcAft>
              <a:buClr>
                <a:schemeClr val="dk1"/>
              </a:buClr>
              <a:buSzPts val="1600"/>
              <a:buChar char="•"/>
            </a:pPr>
            <a:r>
              <a:t/>
            </a:r>
            <a:endParaRPr sz="300"/>
          </a:p>
        </p:txBody>
      </p:sp>
      <p:sp>
        <p:nvSpPr>
          <p:cNvPr id="128" name="Google Shape;128;g7acec44dcb_0_6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7acec44dcb_0_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7" name="Google Shape;137;g7acec44dcb_0_3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7acec44dcb_0_3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7" name="Google Shape;17;p3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42"/>
          <p:cNvSpPr txBox="1"/>
          <p:nvPr>
            <p:ph idx="1" type="body"/>
          </p:nvPr>
        </p:nvSpPr>
        <p:spPr>
          <a:xfrm rot="5400000">
            <a:off x="2309018" y="-251619"/>
            <a:ext cx="4525963" cy="82296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3"/>
          <p:cNvSpPr txBox="1"/>
          <p:nvPr>
            <p:ph type="title"/>
          </p:nvPr>
        </p:nvSpPr>
        <p:spPr>
          <a:xfrm rot="5400000">
            <a:off x="4732337" y="2171700"/>
            <a:ext cx="5851525" cy="20574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43"/>
          <p:cNvSpPr txBox="1"/>
          <p:nvPr>
            <p:ph idx="1" type="body"/>
          </p:nvPr>
        </p:nvSpPr>
        <p:spPr>
          <a:xfrm rot="5400000">
            <a:off x="541338" y="190501"/>
            <a:ext cx="5851525" cy="60198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3" name="Google Shape;23;p3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9" name="Google Shape;29;p3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5" name="Google Shape;35;p3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2" name="Google Shape;42;p3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51" name="Google Shape;51;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4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61" name="Google Shape;61;p4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2" name="Google Shape;62;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41"/>
          <p:cNvSpPr/>
          <p:nvPr>
            <p:ph idx="2" type="pic"/>
          </p:nvPr>
        </p:nvSpPr>
        <p:spPr>
          <a:xfrm>
            <a:off x="1792288" y="612775"/>
            <a:ext cx="5486400" cy="4114800"/>
          </a:xfrm>
          <a:prstGeom prst="rect">
            <a:avLst/>
          </a:prstGeom>
          <a:noFill/>
          <a:ln>
            <a:noFill/>
          </a:ln>
        </p:spPr>
        <p:txBody>
          <a:bodyPr anchorCtr="0" anchor="t" bIns="45700" lIns="91425" spcFirstLastPara="1" rIns="91425" wrap="square" tIns="45700">
            <a:normAutofit/>
          </a:bodyPr>
          <a:lstStyle>
            <a:lvl1pPr lvl="0" marR="0" rtl="0" algn="l">
              <a:spcBef>
                <a:spcPts val="64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spcBef>
                <a:spcPts val="56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spcBef>
                <a:spcPts val="48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spcBef>
                <a:spcPts val="4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4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9" name="Google Shape;69;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spcBef>
                <a:spcPts val="0"/>
              </a:spcBef>
              <a:spcAft>
                <a:spcPts val="0"/>
              </a:spcAft>
              <a:buNone/>
              <a:defRPr sz="1200">
                <a:solidFill>
                  <a:srgbClr val="888888"/>
                </a:solidFill>
                <a:latin typeface="Calibri"/>
                <a:ea typeface="Calibri"/>
                <a:cs typeface="Calibri"/>
                <a:sym typeface="Calibri"/>
              </a:defRPr>
            </a:lvl1pPr>
            <a:lvl2pPr indent="0" lvl="1" marL="0" marR="0" algn="r">
              <a:spcBef>
                <a:spcPts val="0"/>
              </a:spcBef>
              <a:spcAft>
                <a:spcPts val="0"/>
              </a:spcAft>
              <a:buNone/>
              <a:defRPr sz="1200">
                <a:solidFill>
                  <a:srgbClr val="888888"/>
                </a:solidFill>
                <a:latin typeface="Calibri"/>
                <a:ea typeface="Calibri"/>
                <a:cs typeface="Calibri"/>
                <a:sym typeface="Calibri"/>
              </a:defRPr>
            </a:lvl2pPr>
            <a:lvl3pPr indent="0" lvl="2" marL="0" marR="0" algn="r">
              <a:spcBef>
                <a:spcPts val="0"/>
              </a:spcBef>
              <a:spcAft>
                <a:spcPts val="0"/>
              </a:spcAft>
              <a:buNone/>
              <a:defRPr sz="1200">
                <a:solidFill>
                  <a:srgbClr val="888888"/>
                </a:solidFill>
                <a:latin typeface="Calibri"/>
                <a:ea typeface="Calibri"/>
                <a:cs typeface="Calibri"/>
                <a:sym typeface="Calibri"/>
              </a:defRPr>
            </a:lvl3pPr>
            <a:lvl4pPr indent="0" lvl="3" marL="0" marR="0" algn="r">
              <a:spcBef>
                <a:spcPts val="0"/>
              </a:spcBef>
              <a:spcAft>
                <a:spcPts val="0"/>
              </a:spcAft>
              <a:buNone/>
              <a:defRPr sz="1200">
                <a:solidFill>
                  <a:srgbClr val="888888"/>
                </a:solidFill>
                <a:latin typeface="Calibri"/>
                <a:ea typeface="Calibri"/>
                <a:cs typeface="Calibri"/>
                <a:sym typeface="Calibri"/>
              </a:defRPr>
            </a:lvl4pPr>
            <a:lvl5pPr indent="0" lvl="4" marL="0" marR="0" algn="r">
              <a:spcBef>
                <a:spcPts val="0"/>
              </a:spcBef>
              <a:spcAft>
                <a:spcPts val="0"/>
              </a:spcAft>
              <a:buNone/>
              <a:defRPr sz="1200">
                <a:solidFill>
                  <a:srgbClr val="888888"/>
                </a:solidFill>
                <a:latin typeface="Calibri"/>
                <a:ea typeface="Calibri"/>
                <a:cs typeface="Calibri"/>
                <a:sym typeface="Calibri"/>
              </a:defRPr>
            </a:lvl5pPr>
            <a:lvl6pPr indent="0" lvl="5" marL="0" marR="0" algn="r">
              <a:spcBef>
                <a:spcPts val="0"/>
              </a:spcBef>
              <a:spcAft>
                <a:spcPts val="0"/>
              </a:spcAft>
              <a:buNone/>
              <a:defRPr sz="1200">
                <a:solidFill>
                  <a:srgbClr val="888888"/>
                </a:solidFill>
                <a:latin typeface="Calibri"/>
                <a:ea typeface="Calibri"/>
                <a:cs typeface="Calibri"/>
                <a:sym typeface="Calibri"/>
              </a:defRPr>
            </a:lvl6pPr>
            <a:lvl7pPr indent="0" lvl="6" marL="0" marR="0" algn="r">
              <a:spcBef>
                <a:spcPts val="0"/>
              </a:spcBef>
              <a:spcAft>
                <a:spcPts val="0"/>
              </a:spcAft>
              <a:buNone/>
              <a:defRPr sz="1200">
                <a:solidFill>
                  <a:srgbClr val="888888"/>
                </a:solidFill>
                <a:latin typeface="Calibri"/>
                <a:ea typeface="Calibri"/>
                <a:cs typeface="Calibri"/>
                <a:sym typeface="Calibri"/>
              </a:defRPr>
            </a:lvl7pPr>
            <a:lvl8pPr indent="0" lvl="7" marL="0" marR="0" algn="r">
              <a:spcBef>
                <a:spcPts val="0"/>
              </a:spcBef>
              <a:spcAft>
                <a:spcPts val="0"/>
              </a:spcAft>
              <a:buNone/>
              <a:defRPr sz="1200">
                <a:solidFill>
                  <a:srgbClr val="888888"/>
                </a:solidFill>
                <a:latin typeface="Calibri"/>
                <a:ea typeface="Calibri"/>
                <a:cs typeface="Calibri"/>
                <a:sym typeface="Calibri"/>
              </a:defRPr>
            </a:lvl8pPr>
            <a:lvl9pPr indent="0" lvl="8" marL="0" marR="0" algn="r">
              <a:spcBef>
                <a:spcPts val="0"/>
              </a:spcBef>
              <a:spcAft>
                <a:spcPts val="0"/>
              </a:spcAft>
              <a:buNone/>
              <a:defRPr sz="1200">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ctr">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11" name="Google Shape;11;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12" name="Google Shape;12;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2.png"/><Relationship Id="rId6"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2.png"/><Relationship Id="rId7" Type="http://schemas.openxmlformats.org/officeDocument/2006/relationships/image" Target="../media/image1.png"/><Relationship Id="rId8"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pic>
        <p:nvPicPr>
          <p:cNvPr descr="harvard_header.gif" id="88" name="Google Shape;88;p1"/>
          <p:cNvPicPr preferRelativeResize="0"/>
          <p:nvPr/>
        </p:nvPicPr>
        <p:blipFill rotWithShape="1">
          <a:blip r:embed="rId4">
            <a:alphaModFix/>
          </a:blip>
          <a:srcRect b="0" l="0" r="0" t="0"/>
          <a:stretch/>
        </p:blipFill>
        <p:spPr>
          <a:xfrm>
            <a:off x="0" y="6462913"/>
            <a:ext cx="9144000" cy="350837"/>
          </a:xfrm>
          <a:prstGeom prst="rect">
            <a:avLst/>
          </a:prstGeom>
          <a:noFill/>
          <a:ln>
            <a:noFill/>
          </a:ln>
        </p:spPr>
      </p:pic>
      <p:sp>
        <p:nvSpPr>
          <p:cNvPr id="89" name="Google Shape;89;p1"/>
          <p:cNvSpPr/>
          <p:nvPr/>
        </p:nvSpPr>
        <p:spPr>
          <a:xfrm>
            <a:off x="1014864" y="164650"/>
            <a:ext cx="7202762" cy="1428148"/>
          </a:xfrm>
          <a:prstGeom prst="rect">
            <a:avLst/>
          </a:prstGeom>
        </p:spPr>
        <p:txBody>
          <a:bodyPr>
            <a:prstTxWarp prst="textPlain"/>
          </a:bodyPr>
          <a:lstStyle/>
          <a:p>
            <a:pPr lvl="0" algn="ctr"/>
            <a:r>
              <a:rPr b="0" i="0">
                <a:ln cap="flat" cmpd="sng" w="9525">
                  <a:solidFill>
                    <a:srgbClr val="000000"/>
                  </a:solidFill>
                  <a:prstDash val="solid"/>
                  <a:round/>
                  <a:headEnd len="sm" w="sm" type="none"/>
                  <a:tailEnd len="sm" w="sm" type="none"/>
                </a:ln>
                <a:solidFill>
                  <a:srgbClr val="FFFFFF"/>
                </a:solidFill>
                <a:latin typeface="Arial"/>
              </a:rPr>
              <a:t>Thesis Proposal</a:t>
            </a:r>
            <a:br>
              <a:rPr b="0" i="0">
                <a:ln cap="flat" cmpd="sng" w="9525">
                  <a:solidFill>
                    <a:srgbClr val="000000"/>
                  </a:solidFill>
                  <a:prstDash val="solid"/>
                  <a:round/>
                  <a:headEnd len="sm" w="sm" type="none"/>
                  <a:tailEnd len="sm" w="sm" type="none"/>
                </a:ln>
                <a:solidFill>
                  <a:srgbClr val="FFFFFF"/>
                </a:solidFill>
                <a:latin typeface="Arial"/>
              </a:rPr>
            </a:br>
            <a:r>
              <a:rPr b="0" i="0">
                <a:ln cap="flat" cmpd="sng" w="9525">
                  <a:solidFill>
                    <a:srgbClr val="000000"/>
                  </a:solidFill>
                  <a:prstDash val="solid"/>
                  <a:round/>
                  <a:headEnd len="sm" w="sm" type="none"/>
                  <a:tailEnd len="sm" w="sm" type="none"/>
                </a:ln>
                <a:solidFill>
                  <a:srgbClr val="FFFFFF"/>
                </a:solidFill>
                <a:latin typeface="Arial"/>
              </a:rPr>
              <a:t>Cloud Quantum RNG for Cryptography</a:t>
            </a:r>
            <a:br>
              <a:rPr b="0" i="0">
                <a:ln cap="flat" cmpd="sng" w="9525">
                  <a:solidFill>
                    <a:srgbClr val="000000"/>
                  </a:solidFill>
                  <a:prstDash val="solid"/>
                  <a:round/>
                  <a:headEnd len="sm" w="sm" type="none"/>
                  <a:tailEnd len="sm" w="sm" type="none"/>
                </a:ln>
                <a:solidFill>
                  <a:srgbClr val="FFFFFF"/>
                </a:solidFill>
                <a:latin typeface="Arial"/>
              </a:rPr>
            </a:br>
            <a:r>
              <a:rPr b="0" i="0">
                <a:ln cap="flat" cmpd="sng" w="9525">
                  <a:solidFill>
                    <a:srgbClr val="000000"/>
                  </a:solidFill>
                  <a:prstDash val="solid"/>
                  <a:round/>
                  <a:headEnd len="sm" w="sm" type="none"/>
                  <a:tailEnd len="sm" w="sm" type="none"/>
                </a:ln>
                <a:solidFill>
                  <a:srgbClr val="FFFFFF"/>
                </a:solidFill>
                <a:latin typeface="Arial"/>
              </a:rPr>
              <a:t>Andrew Pham</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descr="harvard_header.gif" id="95" name="Google Shape;95;p3"/>
          <p:cNvPicPr preferRelativeResize="0"/>
          <p:nvPr/>
        </p:nvPicPr>
        <p:blipFill rotWithShape="1">
          <a:blip r:embed="rId3">
            <a:alphaModFix/>
          </a:blip>
          <a:srcRect b="0" l="0" r="0" t="0"/>
          <a:stretch/>
        </p:blipFill>
        <p:spPr>
          <a:xfrm>
            <a:off x="0" y="0"/>
            <a:ext cx="9144000" cy="350838"/>
          </a:xfrm>
          <a:prstGeom prst="rect">
            <a:avLst/>
          </a:prstGeom>
          <a:noFill/>
          <a:ln>
            <a:noFill/>
          </a:ln>
        </p:spPr>
      </p:pic>
      <p:pic>
        <p:nvPicPr>
          <p:cNvPr descr="footer.gif" id="96" name="Google Shape;96;p3"/>
          <p:cNvPicPr preferRelativeResize="0"/>
          <p:nvPr/>
        </p:nvPicPr>
        <p:blipFill rotWithShape="1">
          <a:blip r:embed="rId4">
            <a:alphaModFix/>
          </a:blip>
          <a:srcRect b="0" l="0" r="67642" t="0"/>
          <a:stretch/>
        </p:blipFill>
        <p:spPr>
          <a:xfrm>
            <a:off x="7426650" y="6090250"/>
            <a:ext cx="1606750" cy="635000"/>
          </a:xfrm>
          <a:prstGeom prst="rect">
            <a:avLst/>
          </a:prstGeom>
          <a:noFill/>
          <a:ln>
            <a:noFill/>
          </a:ln>
        </p:spPr>
      </p:pic>
      <p:sp>
        <p:nvSpPr>
          <p:cNvPr id="97" name="Google Shape;97;p3"/>
          <p:cNvSpPr txBox="1"/>
          <p:nvPr/>
        </p:nvSpPr>
        <p:spPr>
          <a:xfrm>
            <a:off x="457200" y="522288"/>
            <a:ext cx="8229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Helvetica Neue"/>
                <a:ea typeface="Helvetica Neue"/>
                <a:cs typeface="Helvetica Neue"/>
                <a:sym typeface="Helvetica Neue"/>
              </a:rPr>
              <a:t>Background</a:t>
            </a:r>
            <a:endParaRPr b="1" sz="3200">
              <a:solidFill>
                <a:schemeClr val="dk1"/>
              </a:solidFill>
              <a:latin typeface="Helvetica Neue"/>
              <a:ea typeface="Helvetica Neue"/>
              <a:cs typeface="Helvetica Neue"/>
              <a:sym typeface="Helvetica Neue"/>
            </a:endParaRPr>
          </a:p>
        </p:txBody>
      </p:sp>
      <p:sp>
        <p:nvSpPr>
          <p:cNvPr id="98" name="Google Shape;98;p3"/>
          <p:cNvSpPr txBox="1"/>
          <p:nvPr/>
        </p:nvSpPr>
        <p:spPr>
          <a:xfrm>
            <a:off x="457200" y="1309750"/>
            <a:ext cx="8229600" cy="2558100"/>
          </a:xfrm>
          <a:prstGeom prst="rect">
            <a:avLst/>
          </a:prstGeom>
          <a:noFill/>
          <a:ln>
            <a:noFill/>
          </a:ln>
        </p:spPr>
        <p:txBody>
          <a:bodyPr anchorCtr="0" anchor="t" bIns="45700" lIns="91425" spcFirstLastPara="1" rIns="91425" wrap="square" tIns="45700">
            <a:spAutoFit/>
          </a:bodyPr>
          <a:lstStyle/>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Modern cryptographic security relies on RNG</a:t>
            </a:r>
            <a:endParaRPr sz="2700">
              <a:solidFill>
                <a:schemeClr val="dk1"/>
              </a:solidFill>
              <a:latin typeface="Helvetica Neue"/>
              <a:ea typeface="Helvetica Neue"/>
              <a:cs typeface="Helvetica Neue"/>
              <a:sym typeface="Helvetica Neue"/>
            </a:endParaRPr>
          </a:p>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Cryptographic keys must be random to be secure</a:t>
            </a:r>
            <a:endParaRPr sz="2700"/>
          </a:p>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PRNGs vs HRNGs</a:t>
            </a:r>
            <a:endParaRPr sz="2700">
              <a:solidFill>
                <a:schemeClr val="dk1"/>
              </a:solidFill>
              <a:latin typeface="Helvetica Neue"/>
              <a:ea typeface="Helvetica Neue"/>
              <a:cs typeface="Helvetica Neue"/>
              <a:sym typeface="Helvetica Neue"/>
            </a:endParaRPr>
          </a:p>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Current Quantum RNGs</a:t>
            </a:r>
            <a:endParaRPr sz="27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sz="1800">
              <a:solidFill>
                <a:schemeClr val="dk1"/>
              </a:solidFill>
              <a:latin typeface="Helvetica Neue"/>
              <a:ea typeface="Helvetica Neue"/>
              <a:cs typeface="Helvetica Neue"/>
              <a:sym typeface="Helvetica Neue"/>
            </a:endParaRPr>
          </a:p>
          <a:p>
            <a:pPr indent="-228600" lvl="0" marL="342900" marR="0" rtl="0" algn="l">
              <a:spcBef>
                <a:spcPts val="0"/>
              </a:spcBef>
              <a:spcAft>
                <a:spcPts val="0"/>
              </a:spcAft>
              <a:buClr>
                <a:schemeClr val="dk1"/>
              </a:buClr>
              <a:buSzPts val="1800"/>
              <a:buFont typeface="Calibri"/>
              <a:buNone/>
            </a:pPr>
            <a:r>
              <a:t/>
            </a:r>
            <a:endParaRPr sz="1800">
              <a:solidFill>
                <a:schemeClr val="dk1"/>
              </a:solidFill>
              <a:latin typeface="Helvetica Neue"/>
              <a:ea typeface="Helvetica Neue"/>
              <a:cs typeface="Helvetica Neue"/>
              <a:sym typeface="Helvetica Neue"/>
            </a:endParaRPr>
          </a:p>
        </p:txBody>
      </p:sp>
      <p:pic>
        <p:nvPicPr>
          <p:cNvPr id="99" name="Google Shape;99;p3"/>
          <p:cNvPicPr preferRelativeResize="0"/>
          <p:nvPr/>
        </p:nvPicPr>
        <p:blipFill>
          <a:blip r:embed="rId5">
            <a:alphaModFix/>
          </a:blip>
          <a:stretch>
            <a:fillRect/>
          </a:stretch>
        </p:blipFill>
        <p:spPr>
          <a:xfrm>
            <a:off x="820801" y="3702050"/>
            <a:ext cx="3751199" cy="2110049"/>
          </a:xfrm>
          <a:prstGeom prst="rect">
            <a:avLst/>
          </a:prstGeom>
          <a:noFill/>
          <a:ln>
            <a:noFill/>
          </a:ln>
        </p:spPr>
      </p:pic>
      <p:pic>
        <p:nvPicPr>
          <p:cNvPr id="100" name="Google Shape;100;p3"/>
          <p:cNvPicPr preferRelativeResize="0"/>
          <p:nvPr/>
        </p:nvPicPr>
        <p:blipFill>
          <a:blip r:embed="rId6">
            <a:alphaModFix/>
          </a:blip>
          <a:stretch>
            <a:fillRect/>
          </a:stretch>
        </p:blipFill>
        <p:spPr>
          <a:xfrm>
            <a:off x="5253075" y="3702050"/>
            <a:ext cx="2823303" cy="2110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descr="harvard_header.gif" id="106" name="Google Shape;106;g7acec44dcb_0_49"/>
          <p:cNvPicPr preferRelativeResize="0"/>
          <p:nvPr/>
        </p:nvPicPr>
        <p:blipFill rotWithShape="1">
          <a:blip r:embed="rId3">
            <a:alphaModFix/>
          </a:blip>
          <a:srcRect b="0" l="0" r="0" t="0"/>
          <a:stretch/>
        </p:blipFill>
        <p:spPr>
          <a:xfrm>
            <a:off x="0" y="0"/>
            <a:ext cx="9144000" cy="350838"/>
          </a:xfrm>
          <a:prstGeom prst="rect">
            <a:avLst/>
          </a:prstGeom>
          <a:noFill/>
          <a:ln>
            <a:noFill/>
          </a:ln>
        </p:spPr>
      </p:pic>
      <p:pic>
        <p:nvPicPr>
          <p:cNvPr descr="footer.gif" id="107" name="Google Shape;107;g7acec44dcb_0_49"/>
          <p:cNvPicPr preferRelativeResize="0"/>
          <p:nvPr/>
        </p:nvPicPr>
        <p:blipFill rotWithShape="1">
          <a:blip r:embed="rId4">
            <a:alphaModFix/>
          </a:blip>
          <a:srcRect b="0" l="0" r="67642" t="0"/>
          <a:stretch/>
        </p:blipFill>
        <p:spPr>
          <a:xfrm>
            <a:off x="7426650" y="6090250"/>
            <a:ext cx="1606750" cy="635000"/>
          </a:xfrm>
          <a:prstGeom prst="rect">
            <a:avLst/>
          </a:prstGeom>
          <a:noFill/>
          <a:ln>
            <a:noFill/>
          </a:ln>
        </p:spPr>
      </p:pic>
      <p:sp>
        <p:nvSpPr>
          <p:cNvPr id="108" name="Google Shape;108;g7acec44dcb_0_49"/>
          <p:cNvSpPr txBox="1"/>
          <p:nvPr/>
        </p:nvSpPr>
        <p:spPr>
          <a:xfrm>
            <a:off x="457200" y="522288"/>
            <a:ext cx="8229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Helvetica Neue"/>
                <a:ea typeface="Helvetica Neue"/>
                <a:cs typeface="Helvetica Neue"/>
                <a:sym typeface="Helvetica Neue"/>
              </a:rPr>
              <a:t>Aims</a:t>
            </a:r>
            <a:endParaRPr b="1" sz="3200">
              <a:solidFill>
                <a:schemeClr val="dk1"/>
              </a:solidFill>
              <a:latin typeface="Helvetica Neue"/>
              <a:ea typeface="Helvetica Neue"/>
              <a:cs typeface="Helvetica Neue"/>
              <a:sym typeface="Helvetica Neue"/>
            </a:endParaRPr>
          </a:p>
        </p:txBody>
      </p:sp>
      <p:sp>
        <p:nvSpPr>
          <p:cNvPr id="109" name="Google Shape;109;g7acec44dcb_0_49"/>
          <p:cNvSpPr txBox="1"/>
          <p:nvPr/>
        </p:nvSpPr>
        <p:spPr>
          <a:xfrm>
            <a:off x="457200" y="1309750"/>
            <a:ext cx="8229600" cy="3822000"/>
          </a:xfrm>
          <a:prstGeom prst="rect">
            <a:avLst/>
          </a:prstGeom>
          <a:noFill/>
          <a:ln>
            <a:noFill/>
          </a:ln>
        </p:spPr>
        <p:txBody>
          <a:bodyPr anchorCtr="0" anchor="t" bIns="45700" lIns="91425" spcFirstLastPara="1" rIns="91425" wrap="square" tIns="45700">
            <a:spAutoFit/>
          </a:bodyPr>
          <a:lstStyle/>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Create a “perfect” method of random number generation</a:t>
            </a:r>
            <a:endParaRPr sz="2700">
              <a:solidFill>
                <a:schemeClr val="dk1"/>
              </a:solidFill>
              <a:latin typeface="Helvetica Neue"/>
              <a:ea typeface="Helvetica Neue"/>
              <a:cs typeface="Helvetica Neue"/>
              <a:sym typeface="Helvetica Neue"/>
            </a:endParaRPr>
          </a:p>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Make quantum RNG </a:t>
            </a:r>
            <a:r>
              <a:rPr lang="en-US" sz="2700">
                <a:solidFill>
                  <a:schemeClr val="dk1"/>
                </a:solidFill>
                <a:latin typeface="Helvetica Neue"/>
                <a:ea typeface="Helvetica Neue"/>
                <a:cs typeface="Helvetica Neue"/>
                <a:sym typeface="Helvetica Neue"/>
              </a:rPr>
              <a:t>available</a:t>
            </a:r>
            <a:r>
              <a:rPr lang="en-US" sz="2700">
                <a:solidFill>
                  <a:schemeClr val="dk1"/>
                </a:solidFill>
                <a:latin typeface="Helvetica Neue"/>
                <a:ea typeface="Helvetica Neue"/>
                <a:cs typeface="Helvetica Neue"/>
                <a:sym typeface="Helvetica Neue"/>
              </a:rPr>
              <a:t> on demand to everyday consumers</a:t>
            </a:r>
            <a:endParaRPr sz="2700"/>
          </a:p>
          <a:p>
            <a:pPr indent="-400050" lvl="0" marL="457200" marR="0" rtl="0" algn="l">
              <a:lnSpc>
                <a:spcPct val="115000"/>
              </a:lnSpc>
              <a:spcBef>
                <a:spcPts val="0"/>
              </a:spcBef>
              <a:spcAft>
                <a:spcPts val="0"/>
              </a:spcAft>
              <a:buClr>
                <a:schemeClr val="dk1"/>
              </a:buClr>
              <a:buSzPts val="2700"/>
              <a:buFont typeface="Helvetica Neue"/>
              <a:buChar char="•"/>
            </a:pPr>
            <a:r>
              <a:rPr lang="en-US" sz="2700">
                <a:solidFill>
                  <a:schemeClr val="dk1"/>
                </a:solidFill>
                <a:latin typeface="Helvetica Neue"/>
                <a:ea typeface="Helvetica Neue"/>
                <a:cs typeface="Helvetica Neue"/>
                <a:sym typeface="Helvetica Neue"/>
              </a:rPr>
              <a:t>Prove this method of cloud quantum RNG cryptographically secure</a:t>
            </a:r>
            <a:endParaRPr sz="27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sz="2800">
              <a:solidFill>
                <a:schemeClr val="dk1"/>
              </a:solidFill>
              <a:latin typeface="Helvetica Neue"/>
              <a:ea typeface="Helvetica Neue"/>
              <a:cs typeface="Helvetica Neue"/>
              <a:sym typeface="Helvetica Neue"/>
            </a:endParaRPr>
          </a:p>
          <a:p>
            <a:pPr indent="-228600" lvl="0" marL="342900" marR="0" rtl="0" algn="l">
              <a:spcBef>
                <a:spcPts val="0"/>
              </a:spcBef>
              <a:spcAft>
                <a:spcPts val="0"/>
              </a:spcAft>
              <a:buClr>
                <a:schemeClr val="dk1"/>
              </a:buClr>
              <a:buSzPts val="1800"/>
              <a:buFont typeface="Calibri"/>
              <a:buNone/>
            </a:pPr>
            <a:r>
              <a:t/>
            </a:r>
            <a:endParaRPr sz="2800">
              <a:solidFill>
                <a:schemeClr val="dk1"/>
              </a:solidFill>
              <a:latin typeface="Helvetica Neue"/>
              <a:ea typeface="Helvetica Neue"/>
              <a:cs typeface="Helvetica Neue"/>
              <a:sym typeface="Helvetica Neue"/>
            </a:endParaRPr>
          </a:p>
        </p:txBody>
      </p:sp>
      <p:pic>
        <p:nvPicPr>
          <p:cNvPr id="110" name="Google Shape;110;g7acec44dcb_0_49"/>
          <p:cNvPicPr preferRelativeResize="0"/>
          <p:nvPr/>
        </p:nvPicPr>
        <p:blipFill>
          <a:blip r:embed="rId5">
            <a:alphaModFix/>
          </a:blip>
          <a:stretch>
            <a:fillRect/>
          </a:stretch>
        </p:blipFill>
        <p:spPr>
          <a:xfrm>
            <a:off x="2176450" y="4401150"/>
            <a:ext cx="4791075" cy="2324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descr="harvard_header.gif" id="116" name="Google Shape;116;g7acec44dcb_0_57"/>
          <p:cNvPicPr preferRelativeResize="0"/>
          <p:nvPr/>
        </p:nvPicPr>
        <p:blipFill rotWithShape="1">
          <a:blip r:embed="rId3">
            <a:alphaModFix/>
          </a:blip>
          <a:srcRect b="0" l="0" r="0" t="0"/>
          <a:stretch/>
        </p:blipFill>
        <p:spPr>
          <a:xfrm>
            <a:off x="0" y="0"/>
            <a:ext cx="9144000" cy="350838"/>
          </a:xfrm>
          <a:prstGeom prst="rect">
            <a:avLst/>
          </a:prstGeom>
          <a:noFill/>
          <a:ln>
            <a:noFill/>
          </a:ln>
        </p:spPr>
      </p:pic>
      <p:pic>
        <p:nvPicPr>
          <p:cNvPr descr="footer.gif" id="117" name="Google Shape;117;g7acec44dcb_0_57"/>
          <p:cNvPicPr preferRelativeResize="0"/>
          <p:nvPr/>
        </p:nvPicPr>
        <p:blipFill rotWithShape="1">
          <a:blip r:embed="rId4">
            <a:alphaModFix/>
          </a:blip>
          <a:srcRect b="0" l="0" r="67642" t="0"/>
          <a:stretch/>
        </p:blipFill>
        <p:spPr>
          <a:xfrm>
            <a:off x="7426650" y="6090250"/>
            <a:ext cx="1606750" cy="635000"/>
          </a:xfrm>
          <a:prstGeom prst="rect">
            <a:avLst/>
          </a:prstGeom>
          <a:noFill/>
          <a:ln>
            <a:noFill/>
          </a:ln>
        </p:spPr>
      </p:pic>
      <p:sp>
        <p:nvSpPr>
          <p:cNvPr id="118" name="Google Shape;118;g7acec44dcb_0_57"/>
          <p:cNvSpPr txBox="1"/>
          <p:nvPr/>
        </p:nvSpPr>
        <p:spPr>
          <a:xfrm>
            <a:off x="457200" y="522288"/>
            <a:ext cx="8229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Helvetica Neue"/>
                <a:ea typeface="Helvetica Neue"/>
                <a:cs typeface="Helvetica Neue"/>
                <a:sym typeface="Helvetica Neue"/>
              </a:rPr>
              <a:t>Proposed Methods</a:t>
            </a:r>
            <a:endParaRPr b="1" sz="3200">
              <a:solidFill>
                <a:schemeClr val="dk1"/>
              </a:solidFill>
              <a:latin typeface="Helvetica Neue"/>
              <a:ea typeface="Helvetica Neue"/>
              <a:cs typeface="Helvetica Neue"/>
              <a:sym typeface="Helvetica Neue"/>
            </a:endParaRPr>
          </a:p>
        </p:txBody>
      </p:sp>
      <p:pic>
        <p:nvPicPr>
          <p:cNvPr id="119" name="Google Shape;119;g7acec44dcb_0_57"/>
          <p:cNvPicPr preferRelativeResize="0"/>
          <p:nvPr/>
        </p:nvPicPr>
        <p:blipFill>
          <a:blip r:embed="rId5">
            <a:alphaModFix/>
          </a:blip>
          <a:stretch>
            <a:fillRect/>
          </a:stretch>
        </p:blipFill>
        <p:spPr>
          <a:xfrm>
            <a:off x="4787888" y="1690344"/>
            <a:ext cx="1384350" cy="770850"/>
          </a:xfrm>
          <a:prstGeom prst="rect">
            <a:avLst/>
          </a:prstGeom>
          <a:noFill/>
          <a:ln>
            <a:noFill/>
          </a:ln>
        </p:spPr>
      </p:pic>
      <p:pic>
        <p:nvPicPr>
          <p:cNvPr id="120" name="Google Shape;120;g7acec44dcb_0_57"/>
          <p:cNvPicPr preferRelativeResize="0"/>
          <p:nvPr/>
        </p:nvPicPr>
        <p:blipFill>
          <a:blip r:embed="rId6">
            <a:alphaModFix/>
          </a:blip>
          <a:stretch>
            <a:fillRect/>
          </a:stretch>
        </p:blipFill>
        <p:spPr>
          <a:xfrm>
            <a:off x="5340342" y="3545175"/>
            <a:ext cx="2168696" cy="770850"/>
          </a:xfrm>
          <a:prstGeom prst="rect">
            <a:avLst/>
          </a:prstGeom>
          <a:noFill/>
          <a:ln>
            <a:noFill/>
          </a:ln>
        </p:spPr>
      </p:pic>
      <p:graphicFrame>
        <p:nvGraphicFramePr>
          <p:cNvPr id="121" name="Google Shape;121;g7acec44dcb_0_57"/>
          <p:cNvGraphicFramePr/>
          <p:nvPr/>
        </p:nvGraphicFramePr>
        <p:xfrm>
          <a:off x="952500" y="1591565"/>
          <a:ext cx="3000000" cy="3000000"/>
        </p:xfrm>
        <a:graphic>
          <a:graphicData uri="http://schemas.openxmlformats.org/drawingml/2006/table">
            <a:tbl>
              <a:tblPr>
                <a:noFill/>
                <a:tableStyleId>{964B75DF-9BB2-44F9-A3B3-E15A57245AD8}</a:tableStyleId>
              </a:tblPr>
              <a:tblGrid>
                <a:gridCol w="3619500"/>
                <a:gridCol w="3619500"/>
              </a:tblGrid>
              <a:tr h="937175">
                <a:tc>
                  <a:txBody>
                    <a:bodyPr/>
                    <a:lstStyle/>
                    <a:p>
                      <a:pPr indent="0" lvl="0" marL="0" rtl="0" algn="ctr">
                        <a:spcBef>
                          <a:spcPts val="0"/>
                        </a:spcBef>
                        <a:spcAft>
                          <a:spcPts val="0"/>
                        </a:spcAft>
                        <a:buNone/>
                      </a:pPr>
                      <a:r>
                        <a:rPr lang="en-US" sz="3400"/>
                        <a:t>Equipment</a:t>
                      </a:r>
                      <a:endParaRPr sz="3400"/>
                    </a:p>
                  </a:txBody>
                  <a:tcPr marT="91425" marB="91425" marR="91425" marL="91425" anchor="ctr"/>
                </a:tc>
                <a:tc>
                  <a:txBody>
                    <a:bodyPr/>
                    <a:lstStyle/>
                    <a:p>
                      <a:pPr indent="0" lvl="0" marL="0" rtl="0" algn="l">
                        <a:spcBef>
                          <a:spcPts val="0"/>
                        </a:spcBef>
                        <a:spcAft>
                          <a:spcPts val="0"/>
                        </a:spcAft>
                        <a:buNone/>
                      </a:pPr>
                      <a:r>
                        <a:t/>
                      </a:r>
                      <a:endParaRPr sz="3400"/>
                    </a:p>
                  </a:txBody>
                  <a:tcPr marT="91425" marB="91425" marR="91425" marL="91425"/>
                </a:tc>
              </a:tr>
              <a:tr h="937175">
                <a:tc>
                  <a:txBody>
                    <a:bodyPr/>
                    <a:lstStyle/>
                    <a:p>
                      <a:pPr indent="0" lvl="0" marL="0" rtl="0" algn="ctr">
                        <a:spcBef>
                          <a:spcPts val="0"/>
                        </a:spcBef>
                        <a:spcAft>
                          <a:spcPts val="0"/>
                        </a:spcAft>
                        <a:buNone/>
                      </a:pPr>
                      <a:r>
                        <a:rPr lang="en-US" sz="3400"/>
                        <a:t>Technique</a:t>
                      </a:r>
                      <a:endParaRPr sz="3400"/>
                    </a:p>
                  </a:txBody>
                  <a:tcPr marT="91425" marB="91425" marR="91425" marL="91425" anchor="ctr"/>
                </a:tc>
                <a:tc>
                  <a:txBody>
                    <a:bodyPr/>
                    <a:lstStyle/>
                    <a:p>
                      <a:pPr indent="0" lvl="0" marL="0" rtl="0" algn="l">
                        <a:spcBef>
                          <a:spcPts val="0"/>
                        </a:spcBef>
                        <a:spcAft>
                          <a:spcPts val="0"/>
                        </a:spcAft>
                        <a:buNone/>
                      </a:pPr>
                      <a:r>
                        <a:t/>
                      </a:r>
                      <a:endParaRPr sz="3400"/>
                    </a:p>
                  </a:txBody>
                  <a:tcPr marT="91425" marB="91425" marR="91425" marL="91425"/>
                </a:tc>
              </a:tr>
              <a:tr h="937175">
                <a:tc>
                  <a:txBody>
                    <a:bodyPr/>
                    <a:lstStyle/>
                    <a:p>
                      <a:pPr indent="0" lvl="0" marL="0" rtl="0" algn="ctr">
                        <a:spcBef>
                          <a:spcPts val="0"/>
                        </a:spcBef>
                        <a:spcAft>
                          <a:spcPts val="0"/>
                        </a:spcAft>
                        <a:buNone/>
                      </a:pPr>
                      <a:r>
                        <a:rPr lang="en-US" sz="3400"/>
                        <a:t>Testing</a:t>
                      </a:r>
                      <a:endParaRPr sz="3400"/>
                    </a:p>
                  </a:txBody>
                  <a:tcPr marT="91425" marB="91425" marR="91425" marL="91425" anchor="ctr"/>
                </a:tc>
                <a:tc>
                  <a:txBody>
                    <a:bodyPr/>
                    <a:lstStyle/>
                    <a:p>
                      <a:pPr indent="0" lvl="0" marL="0" rtl="0" algn="l">
                        <a:spcBef>
                          <a:spcPts val="0"/>
                        </a:spcBef>
                        <a:spcAft>
                          <a:spcPts val="0"/>
                        </a:spcAft>
                        <a:buNone/>
                      </a:pPr>
                      <a:r>
                        <a:t/>
                      </a:r>
                      <a:endParaRPr sz="3400"/>
                    </a:p>
                  </a:txBody>
                  <a:tcPr marT="91425" marB="91425" marR="91425" marL="91425"/>
                </a:tc>
              </a:tr>
            </a:tbl>
          </a:graphicData>
        </a:graphic>
      </p:graphicFrame>
      <p:pic>
        <p:nvPicPr>
          <p:cNvPr id="122" name="Google Shape;122;g7acec44dcb_0_57"/>
          <p:cNvPicPr preferRelativeResize="0"/>
          <p:nvPr/>
        </p:nvPicPr>
        <p:blipFill>
          <a:blip r:embed="rId7">
            <a:alphaModFix/>
          </a:blip>
          <a:stretch>
            <a:fillRect/>
          </a:stretch>
        </p:blipFill>
        <p:spPr>
          <a:xfrm>
            <a:off x="6248102" y="1646098"/>
            <a:ext cx="1834623" cy="770850"/>
          </a:xfrm>
          <a:prstGeom prst="rect">
            <a:avLst/>
          </a:prstGeom>
          <a:noFill/>
          <a:ln>
            <a:noFill/>
          </a:ln>
        </p:spPr>
      </p:pic>
      <p:pic>
        <p:nvPicPr>
          <p:cNvPr id="123" name="Google Shape;123;g7acec44dcb_0_57"/>
          <p:cNvPicPr preferRelativeResize="0"/>
          <p:nvPr/>
        </p:nvPicPr>
        <p:blipFill>
          <a:blip r:embed="rId8">
            <a:alphaModFix/>
          </a:blip>
          <a:stretch>
            <a:fillRect/>
          </a:stretch>
        </p:blipFill>
        <p:spPr>
          <a:xfrm>
            <a:off x="5378175" y="2560050"/>
            <a:ext cx="2093050" cy="886275"/>
          </a:xfrm>
          <a:prstGeom prst="rect">
            <a:avLst/>
          </a:prstGeom>
          <a:noFill/>
          <a:ln>
            <a:noFill/>
          </a:ln>
        </p:spPr>
      </p:pic>
      <p:pic>
        <p:nvPicPr>
          <p:cNvPr id="124" name="Google Shape;124;g7acec44dcb_0_57"/>
          <p:cNvPicPr preferRelativeResize="0"/>
          <p:nvPr/>
        </p:nvPicPr>
        <p:blipFill>
          <a:blip r:embed="rId9">
            <a:alphaModFix/>
          </a:blip>
          <a:stretch>
            <a:fillRect/>
          </a:stretch>
        </p:blipFill>
        <p:spPr>
          <a:xfrm>
            <a:off x="2948963" y="4575140"/>
            <a:ext cx="3246080" cy="21501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descr="harvard_header.gif" id="130" name="Google Shape;130;g7acec44dcb_0_65"/>
          <p:cNvPicPr preferRelativeResize="0"/>
          <p:nvPr/>
        </p:nvPicPr>
        <p:blipFill rotWithShape="1">
          <a:blip r:embed="rId3">
            <a:alphaModFix/>
          </a:blip>
          <a:srcRect b="0" l="0" r="0" t="0"/>
          <a:stretch/>
        </p:blipFill>
        <p:spPr>
          <a:xfrm>
            <a:off x="0" y="0"/>
            <a:ext cx="9144000" cy="350838"/>
          </a:xfrm>
          <a:prstGeom prst="rect">
            <a:avLst/>
          </a:prstGeom>
          <a:noFill/>
          <a:ln>
            <a:noFill/>
          </a:ln>
        </p:spPr>
      </p:pic>
      <p:pic>
        <p:nvPicPr>
          <p:cNvPr descr="footer.gif" id="131" name="Google Shape;131;g7acec44dcb_0_65"/>
          <p:cNvPicPr preferRelativeResize="0"/>
          <p:nvPr/>
        </p:nvPicPr>
        <p:blipFill rotWithShape="1">
          <a:blip r:embed="rId4">
            <a:alphaModFix/>
          </a:blip>
          <a:srcRect b="0" l="0" r="67642" t="0"/>
          <a:stretch/>
        </p:blipFill>
        <p:spPr>
          <a:xfrm>
            <a:off x="7426650" y="6090250"/>
            <a:ext cx="1606750" cy="635000"/>
          </a:xfrm>
          <a:prstGeom prst="rect">
            <a:avLst/>
          </a:prstGeom>
          <a:noFill/>
          <a:ln>
            <a:noFill/>
          </a:ln>
        </p:spPr>
      </p:pic>
      <p:sp>
        <p:nvSpPr>
          <p:cNvPr id="132" name="Google Shape;132;g7acec44dcb_0_65"/>
          <p:cNvSpPr txBox="1"/>
          <p:nvPr/>
        </p:nvSpPr>
        <p:spPr>
          <a:xfrm>
            <a:off x="457200" y="522288"/>
            <a:ext cx="82296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dk1"/>
                </a:solidFill>
                <a:latin typeface="Helvetica Neue"/>
                <a:ea typeface="Helvetica Neue"/>
                <a:cs typeface="Helvetica Neue"/>
                <a:sym typeface="Helvetica Neue"/>
              </a:rPr>
              <a:t>Timeline</a:t>
            </a:r>
            <a:endParaRPr b="1" sz="3200">
              <a:solidFill>
                <a:schemeClr val="dk1"/>
              </a:solidFill>
              <a:latin typeface="Helvetica Neue"/>
              <a:ea typeface="Helvetica Neue"/>
              <a:cs typeface="Helvetica Neue"/>
              <a:sym typeface="Helvetica Neue"/>
            </a:endParaRPr>
          </a:p>
        </p:txBody>
      </p:sp>
      <p:sp>
        <p:nvSpPr>
          <p:cNvPr id="133" name="Google Shape;133;g7acec44dcb_0_65"/>
          <p:cNvSpPr txBox="1"/>
          <p:nvPr/>
        </p:nvSpPr>
        <p:spPr>
          <a:xfrm>
            <a:off x="457200" y="1309750"/>
            <a:ext cx="8229600" cy="2416500"/>
          </a:xfrm>
          <a:prstGeom prst="rect">
            <a:avLst/>
          </a:prstGeom>
          <a:noFill/>
          <a:ln>
            <a:noFill/>
          </a:ln>
        </p:spPr>
        <p:txBody>
          <a:bodyPr anchorCtr="0" anchor="t" bIns="45700" lIns="91425" spcFirstLastPara="1" rIns="91425" wrap="square" tIns="45700">
            <a:spAutoFit/>
          </a:bodyPr>
          <a:lstStyle/>
          <a:p>
            <a:pPr indent="-387350" lvl="0" marL="457200" marR="0" rtl="0" algn="l">
              <a:lnSpc>
                <a:spcPct val="115000"/>
              </a:lnSpc>
              <a:spcBef>
                <a:spcPts val="0"/>
              </a:spcBef>
              <a:spcAft>
                <a:spcPts val="0"/>
              </a:spcAft>
              <a:buClr>
                <a:schemeClr val="dk1"/>
              </a:buClr>
              <a:buSzPts val="2500"/>
              <a:buFont typeface="Helvetica Neue"/>
              <a:buChar char="•"/>
            </a:pPr>
            <a:r>
              <a:rPr lang="en-US" sz="2500">
                <a:solidFill>
                  <a:schemeClr val="dk1"/>
                </a:solidFill>
                <a:latin typeface="Helvetica Neue"/>
                <a:ea typeface="Helvetica Neue"/>
                <a:cs typeface="Helvetica Neue"/>
                <a:sym typeface="Helvetica Neue"/>
              </a:rPr>
              <a:t>Dev </a:t>
            </a:r>
            <a:r>
              <a:rPr lang="en-US" sz="2500">
                <a:solidFill>
                  <a:schemeClr val="dk1"/>
                </a:solidFill>
                <a:latin typeface="Helvetica Neue"/>
                <a:ea typeface="Helvetica Neue"/>
                <a:cs typeface="Helvetica Neue"/>
                <a:sym typeface="Helvetica Neue"/>
              </a:rPr>
              <a:t>Environment</a:t>
            </a:r>
            <a:r>
              <a:rPr lang="en-US" sz="2500">
                <a:solidFill>
                  <a:schemeClr val="dk1"/>
                </a:solidFill>
                <a:latin typeface="Helvetica Neue"/>
                <a:ea typeface="Helvetica Neue"/>
                <a:cs typeface="Helvetica Neue"/>
                <a:sym typeface="Helvetica Neue"/>
              </a:rPr>
              <a:t> Setup, 1 month</a:t>
            </a:r>
            <a:endParaRPr sz="2500">
              <a:solidFill>
                <a:schemeClr val="dk1"/>
              </a:solidFill>
              <a:latin typeface="Helvetica Neue"/>
              <a:ea typeface="Helvetica Neue"/>
              <a:cs typeface="Helvetica Neue"/>
              <a:sym typeface="Helvetica Neue"/>
            </a:endParaRPr>
          </a:p>
          <a:p>
            <a:pPr indent="-387350" lvl="0" marL="457200" marR="0" rtl="0" algn="l">
              <a:lnSpc>
                <a:spcPct val="115000"/>
              </a:lnSpc>
              <a:spcBef>
                <a:spcPts val="0"/>
              </a:spcBef>
              <a:spcAft>
                <a:spcPts val="0"/>
              </a:spcAft>
              <a:buClr>
                <a:schemeClr val="dk1"/>
              </a:buClr>
              <a:buSzPts val="2500"/>
              <a:buFont typeface="Helvetica Neue"/>
              <a:buChar char="•"/>
            </a:pPr>
            <a:r>
              <a:rPr lang="en-US" sz="2500">
                <a:solidFill>
                  <a:schemeClr val="dk1"/>
                </a:solidFill>
                <a:latin typeface="Helvetica Neue"/>
                <a:ea typeface="Helvetica Neue"/>
                <a:cs typeface="Helvetica Neue"/>
                <a:sym typeface="Helvetica Neue"/>
              </a:rPr>
              <a:t>Codebase written and </a:t>
            </a:r>
            <a:r>
              <a:rPr lang="en-US" sz="2500">
                <a:solidFill>
                  <a:schemeClr val="dk1"/>
                </a:solidFill>
                <a:latin typeface="Helvetica Neue"/>
                <a:ea typeface="Helvetica Neue"/>
                <a:cs typeface="Helvetica Neue"/>
                <a:sym typeface="Helvetica Neue"/>
              </a:rPr>
              <a:t>data generated</a:t>
            </a:r>
            <a:r>
              <a:rPr lang="en-US" sz="2500">
                <a:solidFill>
                  <a:schemeClr val="dk1"/>
                </a:solidFill>
                <a:latin typeface="Helvetica Neue"/>
                <a:ea typeface="Helvetica Neue"/>
                <a:cs typeface="Helvetica Neue"/>
                <a:sym typeface="Helvetica Neue"/>
              </a:rPr>
              <a:t>, 1 month</a:t>
            </a:r>
            <a:endParaRPr sz="2500">
              <a:solidFill>
                <a:schemeClr val="dk1"/>
              </a:solidFill>
              <a:latin typeface="Helvetica Neue"/>
              <a:ea typeface="Helvetica Neue"/>
              <a:cs typeface="Helvetica Neue"/>
              <a:sym typeface="Helvetica Neue"/>
            </a:endParaRPr>
          </a:p>
          <a:p>
            <a:pPr indent="-387350" lvl="0" marL="457200" marR="0" rtl="0" algn="l">
              <a:lnSpc>
                <a:spcPct val="115000"/>
              </a:lnSpc>
              <a:spcBef>
                <a:spcPts val="0"/>
              </a:spcBef>
              <a:spcAft>
                <a:spcPts val="0"/>
              </a:spcAft>
              <a:buClr>
                <a:schemeClr val="dk1"/>
              </a:buClr>
              <a:buSzPts val="2500"/>
              <a:buFont typeface="Helvetica Neue"/>
              <a:buChar char="•"/>
            </a:pPr>
            <a:r>
              <a:rPr lang="en-US" sz="2500">
                <a:solidFill>
                  <a:schemeClr val="dk1"/>
                </a:solidFill>
                <a:latin typeface="Helvetica Neue"/>
                <a:ea typeface="Helvetica Neue"/>
                <a:cs typeface="Helvetica Neue"/>
                <a:sym typeface="Helvetica Neue"/>
              </a:rPr>
              <a:t>Statistical</a:t>
            </a:r>
            <a:r>
              <a:rPr lang="en-US" sz="2500">
                <a:solidFill>
                  <a:schemeClr val="dk1"/>
                </a:solidFill>
                <a:latin typeface="Helvetica Neue"/>
                <a:ea typeface="Helvetica Neue"/>
                <a:cs typeface="Helvetica Neue"/>
                <a:sym typeface="Helvetica Neue"/>
              </a:rPr>
              <a:t> testing, 1 month</a:t>
            </a:r>
            <a:endParaRPr sz="2500">
              <a:solidFill>
                <a:schemeClr val="dk1"/>
              </a:solidFill>
              <a:latin typeface="Helvetica Neue"/>
              <a:ea typeface="Helvetica Neue"/>
              <a:cs typeface="Helvetica Neue"/>
              <a:sym typeface="Helvetica Neue"/>
            </a:endParaRPr>
          </a:p>
          <a:p>
            <a:pPr indent="-387350" lvl="0" marL="457200" marR="0" rtl="0" algn="l">
              <a:lnSpc>
                <a:spcPct val="115000"/>
              </a:lnSpc>
              <a:spcBef>
                <a:spcPts val="0"/>
              </a:spcBef>
              <a:spcAft>
                <a:spcPts val="0"/>
              </a:spcAft>
              <a:buClr>
                <a:schemeClr val="dk1"/>
              </a:buClr>
              <a:buSzPts val="2500"/>
              <a:buFont typeface="Helvetica Neue"/>
              <a:buChar char="•"/>
            </a:pPr>
            <a:r>
              <a:rPr lang="en-US" sz="2500">
                <a:solidFill>
                  <a:schemeClr val="dk1"/>
                </a:solidFill>
                <a:latin typeface="Helvetica Neue"/>
                <a:ea typeface="Helvetica Neue"/>
                <a:cs typeface="Helvetica Neue"/>
                <a:sym typeface="Helvetica Neue"/>
              </a:rPr>
              <a:t>Design of further experiments and testing, 2 months</a:t>
            </a:r>
            <a:endParaRPr sz="2500">
              <a:solidFill>
                <a:schemeClr val="dk1"/>
              </a:solidFill>
              <a:latin typeface="Helvetica Neue"/>
              <a:ea typeface="Helvetica Neue"/>
              <a:cs typeface="Helvetica Neue"/>
              <a:sym typeface="Helvetica Neue"/>
            </a:endParaRPr>
          </a:p>
          <a:p>
            <a:pPr indent="0" lvl="0" marL="0" marR="0" rtl="0" algn="l">
              <a:spcBef>
                <a:spcPts val="0"/>
              </a:spcBef>
              <a:spcAft>
                <a:spcPts val="0"/>
              </a:spcAft>
              <a:buNone/>
            </a:pPr>
            <a:r>
              <a:t/>
            </a:r>
            <a:endParaRPr sz="1800">
              <a:solidFill>
                <a:schemeClr val="dk1"/>
              </a:solidFill>
              <a:latin typeface="Helvetica Neue"/>
              <a:ea typeface="Helvetica Neue"/>
              <a:cs typeface="Helvetica Neue"/>
              <a:sym typeface="Helvetica Neue"/>
            </a:endParaRPr>
          </a:p>
          <a:p>
            <a:pPr indent="-228600" lvl="0" marL="342900" marR="0" rtl="0" algn="l">
              <a:spcBef>
                <a:spcPts val="0"/>
              </a:spcBef>
              <a:spcAft>
                <a:spcPts val="0"/>
              </a:spcAft>
              <a:buClr>
                <a:schemeClr val="dk1"/>
              </a:buClr>
              <a:buSzPts val="1800"/>
              <a:buFont typeface="Calibri"/>
              <a:buNone/>
            </a:pPr>
            <a:r>
              <a:t/>
            </a:r>
            <a:endParaRPr sz="1800">
              <a:solidFill>
                <a:schemeClr val="dk1"/>
              </a:solidFill>
              <a:latin typeface="Helvetica Neue"/>
              <a:ea typeface="Helvetica Neue"/>
              <a:cs typeface="Helvetica Neue"/>
              <a:sym typeface="Helvetica Neue"/>
            </a:endParaRPr>
          </a:p>
        </p:txBody>
      </p:sp>
      <p:pic>
        <p:nvPicPr>
          <p:cNvPr id="134" name="Google Shape;134;g7acec44dcb_0_65"/>
          <p:cNvPicPr preferRelativeResize="0"/>
          <p:nvPr/>
        </p:nvPicPr>
        <p:blipFill>
          <a:blip r:embed="rId5">
            <a:alphaModFix/>
          </a:blip>
          <a:stretch>
            <a:fillRect/>
          </a:stretch>
        </p:blipFill>
        <p:spPr>
          <a:xfrm>
            <a:off x="2434263" y="3505025"/>
            <a:ext cx="4275469" cy="28269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descr="harvard_header.gif" id="140" name="Google Shape;140;g7acec44dcb_0_32"/>
          <p:cNvPicPr preferRelativeResize="0"/>
          <p:nvPr/>
        </p:nvPicPr>
        <p:blipFill rotWithShape="1">
          <a:blip r:embed="rId3">
            <a:alphaModFix/>
          </a:blip>
          <a:srcRect b="0" l="0" r="0" t="0"/>
          <a:stretch/>
        </p:blipFill>
        <p:spPr>
          <a:xfrm>
            <a:off x="0" y="0"/>
            <a:ext cx="9144000" cy="350838"/>
          </a:xfrm>
          <a:prstGeom prst="rect">
            <a:avLst/>
          </a:prstGeom>
          <a:noFill/>
          <a:ln>
            <a:noFill/>
          </a:ln>
        </p:spPr>
      </p:pic>
      <p:pic>
        <p:nvPicPr>
          <p:cNvPr descr="footer.gif" id="141" name="Google Shape;141;g7acec44dcb_0_32"/>
          <p:cNvPicPr preferRelativeResize="0"/>
          <p:nvPr/>
        </p:nvPicPr>
        <p:blipFill rotWithShape="1">
          <a:blip r:embed="rId4">
            <a:alphaModFix/>
          </a:blip>
          <a:srcRect b="0" l="0" r="67642" t="0"/>
          <a:stretch/>
        </p:blipFill>
        <p:spPr>
          <a:xfrm>
            <a:off x="7426650" y="6090250"/>
            <a:ext cx="1606750" cy="635000"/>
          </a:xfrm>
          <a:prstGeom prst="rect">
            <a:avLst/>
          </a:prstGeom>
          <a:noFill/>
          <a:ln>
            <a:noFill/>
          </a:ln>
        </p:spPr>
      </p:pic>
      <p:sp>
        <p:nvSpPr>
          <p:cNvPr id="142" name="Google Shape;142;g7acec44dcb_0_32"/>
          <p:cNvSpPr txBox="1"/>
          <p:nvPr/>
        </p:nvSpPr>
        <p:spPr>
          <a:xfrm>
            <a:off x="457200" y="3198138"/>
            <a:ext cx="8229600" cy="5850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3200">
                <a:solidFill>
                  <a:schemeClr val="dk1"/>
                </a:solidFill>
                <a:latin typeface="Helvetica Neue"/>
                <a:ea typeface="Helvetica Neue"/>
                <a:cs typeface="Helvetica Neue"/>
                <a:sym typeface="Helvetica Neue"/>
              </a:rPr>
              <a:t>Questions</a:t>
            </a:r>
            <a:r>
              <a:rPr b="1" lang="en-US" sz="2400">
                <a:solidFill>
                  <a:schemeClr val="dk1"/>
                </a:solidFill>
                <a:latin typeface="Helvetica Neue"/>
                <a:ea typeface="Helvetica Neue"/>
                <a:cs typeface="Helvetica Neue"/>
                <a:sym typeface="Helvetica Neue"/>
              </a:rPr>
              <a:t>?</a:t>
            </a:r>
            <a:endParaRPr b="1" sz="2400">
              <a:solidFill>
                <a:schemeClr val="dk1"/>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xmlns:r="http://schemas.openxmlformats.org/officeDocument/2006/relationships" name="harvard_extensio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2015-07-25T21:27:50Z</dcterms:created>
  <dc:creator>Kim Round</dc:creator>
</cp:coreProperties>
</file>